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https://en.wikipedia.org/wiki/Mesopotamia" TargetMode="External" Type="http://schemas.openxmlformats.org/officeDocument/2006/relationships/hyperlink"/><Relationship Id="rId7" Target="https://en.wikipedia.org/wiki/Assyri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4226" y="22266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2158" y="22266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977836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5200" y="8977836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0400" y="8977836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5085" y="2832294"/>
            <a:ext cx="6475730" cy="4114800"/>
          </a:xfrm>
          <a:custGeom>
            <a:avLst/>
            <a:gdLst/>
            <a:ahLst/>
            <a:cxnLst/>
            <a:rect r="r" b="b" t="t" l="l"/>
            <a:pathLst>
              <a:path h="4114800" w="6475730">
                <a:moveTo>
                  <a:pt x="0" y="0"/>
                </a:moveTo>
                <a:lnTo>
                  <a:pt x="6475730" y="0"/>
                </a:lnTo>
                <a:lnTo>
                  <a:pt x="6475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150878"/>
            <a:ext cx="3101693" cy="31016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8"/>
              <a:stretch>
                <a:fillRect l="-16025" t="0" r="-1602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2950974" y="0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157607" y="3020224"/>
            <a:ext cx="3101693" cy="310169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9"/>
              <a:stretch>
                <a:fillRect l="-9053" t="0" r="-905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08867" y="-187251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4" y="0"/>
                </a:lnTo>
                <a:lnTo>
                  <a:pt x="7039754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74944" y="1542220"/>
            <a:ext cx="8036012" cy="651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8"/>
              </a:lnSpc>
            </a:pPr>
            <a:r>
              <a:rPr lang="en-US" sz="7413" b="true">
                <a:solidFill>
                  <a:srgbClr val="D0AA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Script's</a:t>
            </a:r>
          </a:p>
          <a:p>
            <a:pPr algn="ctr">
              <a:lnSpc>
                <a:spcPts val="10378"/>
              </a:lnSpc>
            </a:pPr>
          </a:p>
          <a:p>
            <a:pPr algn="ctr">
              <a:lnSpc>
                <a:spcPts val="10378"/>
              </a:lnSpc>
            </a:pPr>
          </a:p>
          <a:p>
            <a:pPr algn="ctr">
              <a:lnSpc>
                <a:spcPts val="10378"/>
              </a:lnSpc>
            </a:pPr>
            <a:r>
              <a:rPr lang="en-US" sz="7413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10378"/>
              </a:lnSpc>
            </a:pPr>
            <a:r>
              <a:rPr lang="en-US" sz="7413" b="true">
                <a:solidFill>
                  <a:srgbClr val="3C4B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43285" y="7119814"/>
            <a:ext cx="3287141" cy="1626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1"/>
              </a:lnSpc>
            </a:pPr>
            <a:r>
              <a:rPr lang="en-US" sz="3072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</a:t>
            </a:r>
          </a:p>
          <a:p>
            <a:pPr algn="ctr">
              <a:lnSpc>
                <a:spcPts val="4301"/>
              </a:lnSpc>
            </a:pPr>
            <a:r>
              <a:rPr lang="en-US" sz="3072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Bharath Kumar J </a:t>
            </a:r>
          </a:p>
          <a:p>
            <a:pPr algn="ctr">
              <a:lnSpc>
                <a:spcPts val="4301"/>
              </a:lnSpc>
            </a:pPr>
            <a:r>
              <a:rPr lang="en-US" sz="3072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Anup Chakma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30887" y="-203180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4" y="0"/>
                </a:lnTo>
                <a:lnTo>
                  <a:pt x="7039754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70641" y="-219109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5" y="0"/>
                </a:lnTo>
                <a:lnTo>
                  <a:pt x="7039755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1809" y="2388084"/>
            <a:ext cx="5387522" cy="6356958"/>
          </a:xfrm>
          <a:custGeom>
            <a:avLst/>
            <a:gdLst/>
            <a:ahLst/>
            <a:cxnLst/>
            <a:rect r="r" b="b" t="t" l="l"/>
            <a:pathLst>
              <a:path h="6356958" w="5387522">
                <a:moveTo>
                  <a:pt x="0" y="0"/>
                </a:moveTo>
                <a:lnTo>
                  <a:pt x="5387522" y="0"/>
                </a:lnTo>
                <a:lnTo>
                  <a:pt x="538752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8671" y="2850055"/>
            <a:ext cx="8089225" cy="3075696"/>
          </a:xfrm>
          <a:custGeom>
            <a:avLst/>
            <a:gdLst/>
            <a:ahLst/>
            <a:cxnLst/>
            <a:rect r="r" b="b" t="t" l="l"/>
            <a:pathLst>
              <a:path h="3075696" w="8089225">
                <a:moveTo>
                  <a:pt x="0" y="0"/>
                </a:moveTo>
                <a:lnTo>
                  <a:pt x="8089225" y="0"/>
                </a:lnTo>
                <a:lnTo>
                  <a:pt x="8089225" y="3075696"/>
                </a:lnTo>
                <a:lnTo>
                  <a:pt x="0" y="307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4" r="0" b="-4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23" y="317"/>
            <a:ext cx="7315200" cy="338530"/>
          </a:xfrm>
          <a:custGeom>
            <a:avLst/>
            <a:gdLst/>
            <a:ahLst/>
            <a:cxnLst/>
            <a:rect r="r" b="b" t="t" l="l"/>
            <a:pathLst>
              <a:path h="338530" w="7315200">
                <a:moveTo>
                  <a:pt x="0" y="0"/>
                </a:moveTo>
                <a:lnTo>
                  <a:pt x="7315200" y="0"/>
                </a:lnTo>
                <a:lnTo>
                  <a:pt x="7315200" y="338530"/>
                </a:lnTo>
                <a:lnTo>
                  <a:pt x="0" y="33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80252" y="25679"/>
            <a:ext cx="7315200" cy="338530"/>
          </a:xfrm>
          <a:custGeom>
            <a:avLst/>
            <a:gdLst/>
            <a:ahLst/>
            <a:cxnLst/>
            <a:rect r="r" b="b" t="t" l="l"/>
            <a:pathLst>
              <a:path h="338530" w="7315200">
                <a:moveTo>
                  <a:pt x="0" y="0"/>
                </a:moveTo>
                <a:lnTo>
                  <a:pt x="7315200" y="0"/>
                </a:lnTo>
                <a:lnTo>
                  <a:pt x="7315200" y="338530"/>
                </a:lnTo>
                <a:lnTo>
                  <a:pt x="0" y="33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9782" y="317"/>
            <a:ext cx="7315200" cy="338530"/>
          </a:xfrm>
          <a:custGeom>
            <a:avLst/>
            <a:gdLst/>
            <a:ahLst/>
            <a:cxnLst/>
            <a:rect r="r" b="b" t="t" l="l"/>
            <a:pathLst>
              <a:path h="338530" w="7315200">
                <a:moveTo>
                  <a:pt x="0" y="0"/>
                </a:moveTo>
                <a:lnTo>
                  <a:pt x="7315200" y="0"/>
                </a:lnTo>
                <a:lnTo>
                  <a:pt x="7315200" y="338530"/>
                </a:lnTo>
                <a:lnTo>
                  <a:pt x="0" y="33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8797" y="364209"/>
            <a:ext cx="3236966" cy="10855679"/>
          </a:xfrm>
          <a:custGeom>
            <a:avLst/>
            <a:gdLst/>
            <a:ahLst/>
            <a:cxnLst/>
            <a:rect r="r" b="b" t="t" l="l"/>
            <a:pathLst>
              <a:path h="10855679" w="3236966">
                <a:moveTo>
                  <a:pt x="0" y="0"/>
                </a:moveTo>
                <a:lnTo>
                  <a:pt x="3236966" y="0"/>
                </a:lnTo>
                <a:lnTo>
                  <a:pt x="3236966" y="10855679"/>
                </a:lnTo>
                <a:lnTo>
                  <a:pt x="0" y="10855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9778" y="933450"/>
            <a:ext cx="51377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Script Time-line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1161" y="9036939"/>
            <a:ext cx="7026354" cy="40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  <a:spcBef>
                <a:spcPct val="0"/>
              </a:spcBef>
            </a:pPr>
            <a:r>
              <a:rPr lang="en-US" b="true" sz="2445">
                <a:solidFill>
                  <a:srgbClr val="9FB1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https://www.worldhistory.org/timeline/script/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8671" y="8183242"/>
            <a:ext cx="1812572" cy="5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2"/>
              </a:lnSpc>
              <a:spcBef>
                <a:spcPct val="0"/>
              </a:spcBef>
            </a:pPr>
            <a:r>
              <a:rPr lang="en-US" b="true" sz="325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Credicts: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3910" y="3897421"/>
            <a:ext cx="3620196" cy="5019336"/>
          </a:xfrm>
          <a:custGeom>
            <a:avLst/>
            <a:gdLst/>
            <a:ahLst/>
            <a:cxnLst/>
            <a:rect r="r" b="b" t="t" l="l"/>
            <a:pathLst>
              <a:path h="5019336" w="3620196">
                <a:moveTo>
                  <a:pt x="0" y="0"/>
                </a:moveTo>
                <a:lnTo>
                  <a:pt x="3620196" y="0"/>
                </a:lnTo>
                <a:lnTo>
                  <a:pt x="3620196" y="5019336"/>
                </a:lnTo>
                <a:lnTo>
                  <a:pt x="0" y="501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2080" y="3394078"/>
            <a:ext cx="2772559" cy="5272966"/>
          </a:xfrm>
          <a:custGeom>
            <a:avLst/>
            <a:gdLst/>
            <a:ahLst/>
            <a:cxnLst/>
            <a:rect r="r" b="b" t="t" l="l"/>
            <a:pathLst>
              <a:path h="5272966" w="2772559">
                <a:moveTo>
                  <a:pt x="0" y="0"/>
                </a:moveTo>
                <a:lnTo>
                  <a:pt x="2772559" y="0"/>
                </a:lnTo>
                <a:lnTo>
                  <a:pt x="2772559" y="5272965"/>
                </a:lnTo>
                <a:lnTo>
                  <a:pt x="0" y="5272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15383" y="3897421"/>
            <a:ext cx="3243917" cy="4769623"/>
          </a:xfrm>
          <a:custGeom>
            <a:avLst/>
            <a:gdLst/>
            <a:ahLst/>
            <a:cxnLst/>
            <a:rect r="r" b="b" t="t" l="l"/>
            <a:pathLst>
              <a:path h="4769623" w="3243917">
                <a:moveTo>
                  <a:pt x="0" y="0"/>
                </a:moveTo>
                <a:lnTo>
                  <a:pt x="3243917" y="0"/>
                </a:lnTo>
                <a:lnTo>
                  <a:pt x="3243917" y="4769622"/>
                </a:lnTo>
                <a:lnTo>
                  <a:pt x="0" y="476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85" t="0" r="-2200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2" y="57893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1"/>
                </a:lnTo>
                <a:lnTo>
                  <a:pt x="0" y="42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46540" y="80160"/>
            <a:ext cx="7315200" cy="396130"/>
          </a:xfrm>
          <a:custGeom>
            <a:avLst/>
            <a:gdLst/>
            <a:ahLst/>
            <a:cxnLst/>
            <a:rect r="r" b="b" t="t" l="l"/>
            <a:pathLst>
              <a:path h="396130" w="7315200">
                <a:moveTo>
                  <a:pt x="0" y="0"/>
                </a:moveTo>
                <a:lnTo>
                  <a:pt x="7315200" y="0"/>
                </a:lnTo>
                <a:lnTo>
                  <a:pt x="7315200" y="396130"/>
                </a:lnTo>
                <a:lnTo>
                  <a:pt x="0" y="396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6738" y="13360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1"/>
                </a:lnTo>
                <a:lnTo>
                  <a:pt x="0" y="42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053" y="3973742"/>
            <a:ext cx="3519976" cy="4693301"/>
          </a:xfrm>
          <a:custGeom>
            <a:avLst/>
            <a:gdLst/>
            <a:ahLst/>
            <a:cxnLst/>
            <a:rect r="r" b="b" t="t" l="l"/>
            <a:pathLst>
              <a:path h="4693301" w="3519976">
                <a:moveTo>
                  <a:pt x="0" y="0"/>
                </a:moveTo>
                <a:lnTo>
                  <a:pt x="3519976" y="0"/>
                </a:lnTo>
                <a:lnTo>
                  <a:pt x="3519976" y="4693301"/>
                </a:lnTo>
                <a:lnTo>
                  <a:pt x="0" y="46933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07883" y="1515254"/>
            <a:ext cx="22722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Scripts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6276" y="9062521"/>
            <a:ext cx="28553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Bhrami 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2716" y="9062521"/>
            <a:ext cx="4094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Etruscan Gold Book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2598" y="9062521"/>
            <a:ext cx="29396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Rosetta Stone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0278" y="9062521"/>
            <a:ext cx="26715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35BE"/>
                </a:solidFill>
                <a:latin typeface="Canva Sans"/>
                <a:ea typeface="Canva Sans"/>
                <a:cs typeface="Canva Sans"/>
                <a:sym typeface="Canva Sans"/>
              </a:rPr>
              <a:t>Ashoka Pillar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1614" y="2221019"/>
            <a:ext cx="4340429" cy="5237320"/>
          </a:xfrm>
          <a:custGeom>
            <a:avLst/>
            <a:gdLst/>
            <a:ahLst/>
            <a:cxnLst/>
            <a:rect r="r" b="b" t="t" l="l"/>
            <a:pathLst>
              <a:path h="5237320" w="4340429">
                <a:moveTo>
                  <a:pt x="0" y="0"/>
                </a:moveTo>
                <a:lnTo>
                  <a:pt x="4340429" y="0"/>
                </a:lnTo>
                <a:lnTo>
                  <a:pt x="4340429" y="5237320"/>
                </a:lnTo>
                <a:lnTo>
                  <a:pt x="0" y="52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92" y="-34837"/>
            <a:ext cx="7315200" cy="396130"/>
          </a:xfrm>
          <a:custGeom>
            <a:avLst/>
            <a:gdLst/>
            <a:ahLst/>
            <a:cxnLst/>
            <a:rect r="r" b="b" t="t" l="l"/>
            <a:pathLst>
              <a:path h="396130" w="7315200">
                <a:moveTo>
                  <a:pt x="0" y="0"/>
                </a:moveTo>
                <a:lnTo>
                  <a:pt x="7315200" y="0"/>
                </a:lnTo>
                <a:lnTo>
                  <a:pt x="7315200" y="396130"/>
                </a:lnTo>
                <a:lnTo>
                  <a:pt x="0" y="396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9725" y="-34837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1"/>
                </a:lnTo>
                <a:lnTo>
                  <a:pt x="0" y="42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4771" y="-13064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956" y="2462189"/>
            <a:ext cx="10427054" cy="43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</a:pPr>
          </a:p>
          <a:p>
            <a:pPr algn="ctr">
              <a:lnSpc>
                <a:spcPts val="3139"/>
              </a:lnSpc>
            </a:pPr>
          </a:p>
          <a:p>
            <a:pPr algn="ctr">
              <a:lnSpc>
                <a:spcPts val="3139"/>
              </a:lnSpc>
            </a:pPr>
            <a:r>
              <a:rPr lang="en-US" sz="2242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A small book was found in an old tomb covered with frescoes. It is the world's oldest book in the history of humankind, made of gold and dated to 600 BC.</a:t>
            </a:r>
          </a:p>
          <a:p>
            <a:pPr algn="ctr">
              <a:lnSpc>
                <a:spcPts val="3139"/>
              </a:lnSpc>
            </a:pPr>
          </a:p>
          <a:p>
            <a:pPr algn="ctr">
              <a:lnSpc>
                <a:spcPts val="3139"/>
              </a:lnSpc>
            </a:pPr>
            <a:r>
              <a:rPr lang="en-US" sz="2242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The illustrated six golden pages are made of 23.82-karat gold (measuring 5 centimeters in length and 4.5 centimeters in width) and fastened together with gold rings. The pages are covered with text and decorated with images of warriors, a horseman, a siren, and a lyre.</a:t>
            </a:r>
          </a:p>
          <a:p>
            <a:pPr algn="ctr">
              <a:lnSpc>
                <a:spcPts val="31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945063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233434" y="688090"/>
            <a:ext cx="11811607" cy="11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1"/>
              </a:lnSpc>
            </a:pPr>
            <a:r>
              <a:rPr lang="en-US" sz="3358" b="true">
                <a:solidFill>
                  <a:srgbClr val="7A13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Golden ‘Etruscan’ Orphic Book – Six Golden Pages Of The Oldest Book In History Of Mankind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52043" y="8849427"/>
            <a:ext cx="10884112" cy="71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2"/>
              </a:lnSpc>
            </a:pPr>
            <a:r>
              <a:rPr lang="en-US" sz="20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https://www.ancientpages.com/2020/03/27/golden-etruscan-orphic-book-six-golden-pages-of-the-oldest-book-in-history-of-mankind/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66450" y="8760802"/>
            <a:ext cx="1812572" cy="5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2"/>
              </a:lnSpc>
              <a:spcBef>
                <a:spcPct val="0"/>
              </a:spcBef>
            </a:pPr>
            <a:r>
              <a:rPr lang="en-US" b="true" sz="325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Credicts: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9008"/>
            <a:ext cx="3020788" cy="5108984"/>
          </a:xfrm>
          <a:custGeom>
            <a:avLst/>
            <a:gdLst/>
            <a:ahLst/>
            <a:cxnLst/>
            <a:rect r="r" b="b" t="t" l="l"/>
            <a:pathLst>
              <a:path h="5108984" w="3020788">
                <a:moveTo>
                  <a:pt x="0" y="0"/>
                </a:moveTo>
                <a:lnTo>
                  <a:pt x="3020788" y="0"/>
                </a:lnTo>
                <a:lnTo>
                  <a:pt x="3020788" y="5108984"/>
                </a:lnTo>
                <a:lnTo>
                  <a:pt x="0" y="510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9991" y="4008901"/>
            <a:ext cx="4372682" cy="3225403"/>
          </a:xfrm>
          <a:custGeom>
            <a:avLst/>
            <a:gdLst/>
            <a:ahLst/>
            <a:cxnLst/>
            <a:rect r="r" b="b" t="t" l="l"/>
            <a:pathLst>
              <a:path h="3225403" w="4372682">
                <a:moveTo>
                  <a:pt x="0" y="0"/>
                </a:moveTo>
                <a:lnTo>
                  <a:pt x="4372682" y="0"/>
                </a:lnTo>
                <a:lnTo>
                  <a:pt x="4372682" y="3225403"/>
                </a:lnTo>
                <a:lnTo>
                  <a:pt x="0" y="32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547" y="-13064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4" y="0"/>
                </a:lnTo>
                <a:lnTo>
                  <a:pt x="7039754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385637"/>
            <a:ext cx="37608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King Ashurbanipal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59814" y="2080576"/>
            <a:ext cx="5677881" cy="354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4032">
                <a:solidFill>
                  <a:srgbClr val="D0AA0E"/>
                </a:solidFill>
                <a:latin typeface="Canva Sans"/>
                <a:ea typeface="Canva Sans"/>
                <a:cs typeface="Canva Sans"/>
                <a:sym typeface="Canva Sans"/>
              </a:rPr>
              <a:t>The Assyrian king in 7th century created library</a:t>
            </a:r>
          </a:p>
          <a:p>
            <a:pPr algn="ctr" marL="0" indent="0" lvl="0">
              <a:lnSpc>
                <a:spcPts val="5645"/>
              </a:lnSpc>
              <a:spcBef>
                <a:spcPct val="0"/>
              </a:spcBef>
            </a:pPr>
            <a:r>
              <a:rPr lang="en-US" sz="4032">
                <a:solidFill>
                  <a:srgbClr val="D0AA0E"/>
                </a:solidFill>
                <a:latin typeface="Canva Sans"/>
                <a:ea typeface="Canva Sans"/>
                <a:cs typeface="Canva Sans"/>
                <a:sym typeface="Canva Sans"/>
              </a:rPr>
              <a:t>containing 30,000 cuneiform Tablets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9245" y="854188"/>
            <a:ext cx="79095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A13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Assyrian king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1194" y="6379966"/>
            <a:ext cx="8049522" cy="207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7"/>
              </a:lnSpc>
            </a:pPr>
            <a:r>
              <a:rPr lang="en-US" sz="2362">
                <a:solidFill>
                  <a:srgbClr val="3C4B67"/>
                </a:solidFill>
                <a:latin typeface="Canva Sans"/>
                <a:ea typeface="Canva Sans"/>
                <a:cs typeface="Canva Sans"/>
                <a:sym typeface="Canva Sans"/>
              </a:rPr>
              <a:t>Ancient </a:t>
            </a:r>
            <a:r>
              <a:rPr lang="en-US" sz="2362" u="sng">
                <a:solidFill>
                  <a:srgbClr val="3C4B67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en.wikipedia.org/wiki/Mesopotamia"/>
              </a:rPr>
              <a:t>Mesopotamian</a:t>
            </a:r>
            <a:r>
              <a:rPr lang="en-US" sz="2362">
                <a:solidFill>
                  <a:srgbClr val="3C4B67"/>
                </a:solidFill>
                <a:latin typeface="Canva Sans"/>
                <a:ea typeface="Canva Sans"/>
                <a:cs typeface="Canva Sans"/>
                <a:sym typeface="Canva Sans"/>
              </a:rPr>
              <a:t> kingdom of </a:t>
            </a:r>
            <a:r>
              <a:rPr lang="en-US" sz="2362" u="sng">
                <a:solidFill>
                  <a:srgbClr val="3C4B67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en.wikipedia.org/wiki/Assyria"/>
              </a:rPr>
              <a:t>Assyria</a:t>
            </a:r>
            <a:r>
              <a:rPr lang="en-US" sz="2362">
                <a:solidFill>
                  <a:srgbClr val="3C4B67"/>
                </a:solidFill>
                <a:latin typeface="Canva Sans"/>
                <a:ea typeface="Canva Sans"/>
                <a:cs typeface="Canva Sans"/>
                <a:sym typeface="Canva Sans"/>
              </a:rPr>
              <a:t>, which was founded in the late 21st century.Located in the city of Nineveh, in present-day Iraq, this library was built by King Ashurbanipal, the last great king of the Neo-Assyrian Empire, in the 7th century BC.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7206" y="9210927"/>
            <a:ext cx="6714694" cy="65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https://facts.net/world/landmarks/9-extraordinary-facts-about-the-library-of-ashurbanipal/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8782" y="8934767"/>
            <a:ext cx="18683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Credicts: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96207" y="-13064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5" y="0"/>
                </a:lnTo>
                <a:lnTo>
                  <a:pt x="7039755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35962" y="-13064"/>
            <a:ext cx="7039754" cy="831971"/>
          </a:xfrm>
          <a:custGeom>
            <a:avLst/>
            <a:gdLst/>
            <a:ahLst/>
            <a:cxnLst/>
            <a:rect r="r" b="b" t="t" l="l"/>
            <a:pathLst>
              <a:path h="831971" w="7039754">
                <a:moveTo>
                  <a:pt x="0" y="0"/>
                </a:moveTo>
                <a:lnTo>
                  <a:pt x="7039754" y="0"/>
                </a:lnTo>
                <a:lnTo>
                  <a:pt x="7039754" y="831971"/>
                </a:lnTo>
                <a:lnTo>
                  <a:pt x="0" y="83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76150"/>
            <a:ext cx="5100568" cy="2946995"/>
          </a:xfrm>
          <a:custGeom>
            <a:avLst/>
            <a:gdLst/>
            <a:ahLst/>
            <a:cxnLst/>
            <a:rect r="r" b="b" t="t" l="l"/>
            <a:pathLst>
              <a:path h="2946995" w="5100568">
                <a:moveTo>
                  <a:pt x="0" y="0"/>
                </a:moveTo>
                <a:lnTo>
                  <a:pt x="5100568" y="0"/>
                </a:lnTo>
                <a:lnTo>
                  <a:pt x="5100568" y="2946995"/>
                </a:lnTo>
                <a:lnTo>
                  <a:pt x="0" y="2946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2544" y="2325764"/>
            <a:ext cx="3207947" cy="3574569"/>
          </a:xfrm>
          <a:custGeom>
            <a:avLst/>
            <a:gdLst/>
            <a:ahLst/>
            <a:cxnLst/>
            <a:rect r="r" b="b" t="t" l="l"/>
            <a:pathLst>
              <a:path h="3574569" w="3207947">
                <a:moveTo>
                  <a:pt x="0" y="0"/>
                </a:moveTo>
                <a:lnTo>
                  <a:pt x="3207946" y="0"/>
                </a:lnTo>
                <a:lnTo>
                  <a:pt x="3207946" y="3574570"/>
                </a:lnTo>
                <a:lnTo>
                  <a:pt x="0" y="3574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0038" y="2307870"/>
            <a:ext cx="5909262" cy="3610359"/>
          </a:xfrm>
          <a:custGeom>
            <a:avLst/>
            <a:gdLst/>
            <a:ahLst/>
            <a:cxnLst/>
            <a:rect r="r" b="b" t="t" l="l"/>
            <a:pathLst>
              <a:path h="3610359" w="5909262">
                <a:moveTo>
                  <a:pt x="0" y="0"/>
                </a:moveTo>
                <a:lnTo>
                  <a:pt x="5909262" y="0"/>
                </a:lnTo>
                <a:lnTo>
                  <a:pt x="5909262" y="3610358"/>
                </a:lnTo>
                <a:lnTo>
                  <a:pt x="0" y="361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490" y="7226647"/>
            <a:ext cx="4647773" cy="2579514"/>
          </a:xfrm>
          <a:custGeom>
            <a:avLst/>
            <a:gdLst/>
            <a:ahLst/>
            <a:cxnLst/>
            <a:rect r="r" b="b" t="t" l="l"/>
            <a:pathLst>
              <a:path h="2579514" w="4647773">
                <a:moveTo>
                  <a:pt x="0" y="0"/>
                </a:moveTo>
                <a:lnTo>
                  <a:pt x="4647773" y="0"/>
                </a:lnTo>
                <a:lnTo>
                  <a:pt x="4647773" y="2579514"/>
                </a:lnTo>
                <a:lnTo>
                  <a:pt x="0" y="257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959" y="52256"/>
            <a:ext cx="7315200" cy="558615"/>
          </a:xfrm>
          <a:custGeom>
            <a:avLst/>
            <a:gdLst/>
            <a:ahLst/>
            <a:cxnLst/>
            <a:rect r="r" b="b" t="t" l="l"/>
            <a:pathLst>
              <a:path h="558615" w="7315200">
                <a:moveTo>
                  <a:pt x="0" y="0"/>
                </a:moveTo>
                <a:lnTo>
                  <a:pt x="7315200" y="0"/>
                </a:lnTo>
                <a:lnTo>
                  <a:pt x="7315200" y="558615"/>
                </a:lnTo>
                <a:lnTo>
                  <a:pt x="0" y="55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23359" y="30483"/>
            <a:ext cx="7315200" cy="558615"/>
          </a:xfrm>
          <a:custGeom>
            <a:avLst/>
            <a:gdLst/>
            <a:ahLst/>
            <a:cxnLst/>
            <a:rect r="r" b="b" t="t" l="l"/>
            <a:pathLst>
              <a:path h="558615" w="7315200">
                <a:moveTo>
                  <a:pt x="0" y="0"/>
                </a:moveTo>
                <a:lnTo>
                  <a:pt x="7315200" y="0"/>
                </a:lnTo>
                <a:lnTo>
                  <a:pt x="7315200" y="558615"/>
                </a:lnTo>
                <a:lnTo>
                  <a:pt x="0" y="55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26306" y="30483"/>
            <a:ext cx="7315200" cy="558615"/>
          </a:xfrm>
          <a:custGeom>
            <a:avLst/>
            <a:gdLst/>
            <a:ahLst/>
            <a:cxnLst/>
            <a:rect r="r" b="b" t="t" l="l"/>
            <a:pathLst>
              <a:path h="558615" w="7315200">
                <a:moveTo>
                  <a:pt x="0" y="0"/>
                </a:moveTo>
                <a:lnTo>
                  <a:pt x="7315200" y="0"/>
                </a:lnTo>
                <a:lnTo>
                  <a:pt x="7315200" y="558615"/>
                </a:lnTo>
                <a:lnTo>
                  <a:pt x="0" y="55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9779" y="6206906"/>
            <a:ext cx="30791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Bamboo Strips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5587" y="6206906"/>
            <a:ext cx="25018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Wax Tablets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8602" y="6206906"/>
            <a:ext cx="37321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Palm Manuscripts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7329" y="933450"/>
            <a:ext cx="74751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7A138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Materilas Used to write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4915" y="8192872"/>
            <a:ext cx="23416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B140"/>
                </a:solidFill>
                <a:latin typeface="Canva Sans"/>
                <a:ea typeface="Canva Sans"/>
                <a:cs typeface="Canva Sans"/>
                <a:sym typeface="Canva Sans"/>
              </a:rPr>
              <a:t>Clay Tablet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1505" y="4348088"/>
            <a:ext cx="8229349" cy="3013999"/>
          </a:xfrm>
          <a:custGeom>
            <a:avLst/>
            <a:gdLst/>
            <a:ahLst/>
            <a:cxnLst/>
            <a:rect r="r" b="b" t="t" l="l"/>
            <a:pathLst>
              <a:path h="3013999" w="8229349">
                <a:moveTo>
                  <a:pt x="0" y="0"/>
                </a:moveTo>
                <a:lnTo>
                  <a:pt x="8229349" y="0"/>
                </a:lnTo>
                <a:lnTo>
                  <a:pt x="8229349" y="3013999"/>
                </a:lnTo>
                <a:lnTo>
                  <a:pt x="0" y="3013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7642">
            <a:off x="-3919881" y="-2800873"/>
            <a:ext cx="7639999" cy="7659147"/>
          </a:xfrm>
          <a:custGeom>
            <a:avLst/>
            <a:gdLst/>
            <a:ahLst/>
            <a:cxnLst/>
            <a:rect r="r" b="b" t="t" l="l"/>
            <a:pathLst>
              <a:path h="7659147" w="7639999">
                <a:moveTo>
                  <a:pt x="0" y="0"/>
                </a:moveTo>
                <a:lnTo>
                  <a:pt x="7639999" y="0"/>
                </a:lnTo>
                <a:lnTo>
                  <a:pt x="7639999" y="7659146"/>
                </a:lnTo>
                <a:lnTo>
                  <a:pt x="0" y="765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5361" y="102426"/>
            <a:ext cx="7315200" cy="338530"/>
          </a:xfrm>
          <a:custGeom>
            <a:avLst/>
            <a:gdLst/>
            <a:ahLst/>
            <a:cxnLst/>
            <a:rect r="r" b="b" t="t" l="l"/>
            <a:pathLst>
              <a:path h="338530" w="7315200">
                <a:moveTo>
                  <a:pt x="0" y="0"/>
                </a:moveTo>
                <a:lnTo>
                  <a:pt x="7315200" y="0"/>
                </a:lnTo>
                <a:lnTo>
                  <a:pt x="7315200" y="338530"/>
                </a:lnTo>
                <a:lnTo>
                  <a:pt x="0" y="33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90561" y="102426"/>
            <a:ext cx="7315200" cy="338530"/>
          </a:xfrm>
          <a:custGeom>
            <a:avLst/>
            <a:gdLst/>
            <a:ahLst/>
            <a:cxnLst/>
            <a:rect r="r" b="b" t="t" l="l"/>
            <a:pathLst>
              <a:path h="338530" w="7315200">
                <a:moveTo>
                  <a:pt x="0" y="0"/>
                </a:moveTo>
                <a:lnTo>
                  <a:pt x="7315200" y="0"/>
                </a:lnTo>
                <a:lnTo>
                  <a:pt x="7315200" y="338530"/>
                </a:lnTo>
                <a:lnTo>
                  <a:pt x="0" y="33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493" y="1429790"/>
            <a:ext cx="723971" cy="684853"/>
          </a:xfrm>
          <a:custGeom>
            <a:avLst/>
            <a:gdLst/>
            <a:ahLst/>
            <a:cxnLst/>
            <a:rect r="r" b="b" t="t" l="l"/>
            <a:pathLst>
              <a:path h="684853" w="723971">
                <a:moveTo>
                  <a:pt x="0" y="0"/>
                </a:moveTo>
                <a:lnTo>
                  <a:pt x="723971" y="0"/>
                </a:lnTo>
                <a:lnTo>
                  <a:pt x="723971" y="684853"/>
                </a:lnTo>
                <a:lnTo>
                  <a:pt x="0" y="68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7284" y="1281044"/>
            <a:ext cx="36534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Launguage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731330"/>
            <a:ext cx="850280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A138F"/>
                </a:solidFill>
                <a:latin typeface="Canva Sans"/>
                <a:ea typeface="Canva Sans"/>
                <a:cs typeface="Canva Sans"/>
                <a:sym typeface="Canva Sans"/>
              </a:rPr>
              <a:t>Prakrit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A138F"/>
                </a:solidFill>
                <a:latin typeface="Canva Sans"/>
                <a:ea typeface="Canva Sans"/>
                <a:cs typeface="Canva Sans"/>
                <a:sym typeface="Canva Sans"/>
              </a:rPr>
              <a:t>- One of the oldest language.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A138F"/>
                </a:solidFill>
                <a:latin typeface="Canva Sans"/>
                <a:ea typeface="Canva Sans"/>
                <a:cs typeface="Canva Sans"/>
                <a:sym typeface="Canva Sans"/>
              </a:rPr>
              <a:t>Prakrit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A138F"/>
                </a:solidFill>
                <a:latin typeface="Canva Sans"/>
                <a:ea typeface="Canva Sans"/>
                <a:cs typeface="Canva Sans"/>
                <a:sym typeface="Canva Sans"/>
              </a:rPr>
              <a:t> - Used in religious texts and was the language used by common people. Origin and Decline of Prakrit.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83" y="35626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0615" y="13360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1"/>
                </a:lnTo>
                <a:lnTo>
                  <a:pt x="0" y="42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6280" y="35626"/>
            <a:ext cx="7315200" cy="425612"/>
          </a:xfrm>
          <a:custGeom>
            <a:avLst/>
            <a:gdLst/>
            <a:ahLst/>
            <a:cxnLst/>
            <a:rect r="r" b="b" t="t" l="l"/>
            <a:pathLst>
              <a:path h="425612" w="7315200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158" y="8456778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1814" y="8456778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9440" y="8456778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7"/>
                </a:lnTo>
                <a:lnTo>
                  <a:pt x="0" y="1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84541" y="577565"/>
            <a:ext cx="271653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635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Credicts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03618" y="3328115"/>
            <a:ext cx="9040773" cy="125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2828" indent="-391414" lvl="1">
              <a:lnSpc>
                <a:spcPts val="5076"/>
              </a:lnSpc>
              <a:buFont typeface="Arial"/>
              <a:buChar char="•"/>
            </a:pPr>
            <a:r>
              <a:rPr lang="en-US" sz="3625">
                <a:solidFill>
                  <a:srgbClr val="D0AA0E"/>
                </a:solidFill>
                <a:latin typeface="Canva Sans"/>
                <a:ea typeface="Canva Sans"/>
                <a:cs typeface="Canva Sans"/>
                <a:sym typeface="Canva Sans"/>
              </a:rPr>
              <a:t>Images: Freepik, Britania, Pinterest.   .</a:t>
            </a:r>
          </a:p>
          <a:p>
            <a:pPr algn="ctr" marL="782828" indent="-391414" lvl="1">
              <a:lnSpc>
                <a:spcPts val="5076"/>
              </a:lnSpc>
              <a:buFont typeface="Arial"/>
              <a:buChar char="•"/>
            </a:pPr>
            <a:r>
              <a:rPr lang="en-US" sz="3625">
                <a:solidFill>
                  <a:srgbClr val="D0AA0E"/>
                </a:solidFill>
                <a:latin typeface="Canva Sans"/>
                <a:ea typeface="Canva Sans"/>
                <a:cs typeface="Canva Sans"/>
                <a:sym typeface="Canva Sans"/>
              </a:rPr>
              <a:t>Information: Britannica, Jagran Josh.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DAGZXM4jwSY</dc:identifier>
  <dcterms:modified xsi:type="dcterms:W3CDTF">2011-08-01T06:04:30Z</dcterms:modified>
  <cp:revision>1</cp:revision>
  <dc:title>Script &amp; Launguage</dc:title>
</cp:coreProperties>
</file>